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sldIdLst>
    <p:sldId id="256" r:id="rId2"/>
    <p:sldId id="271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91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E28808-26D1-4F4B-96F4-F3082078DD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57008" y="1122362"/>
            <a:ext cx="8816632" cy="357155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E0C639-B0CD-4365-98A9-C1E5FF6CF4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57008" y="5521960"/>
            <a:ext cx="8816632" cy="944879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780C52-E6BB-4B27-B5D8-2D33B2497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CBF3A-D7FB-4B97-8FD5-6FFB20CB1E84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77C649-4A0C-4EF2-8FC1-2BCF0BF95D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0E03F2-D0FE-49BB-8AEC-E99C4DB2D6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9D357-8067-4A1F-97B2-93C5160B78D9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4A7CC8F-56A6-423D-B67A-8BA89D3EC911}"/>
              </a:ext>
            </a:extLst>
          </p:cNvPr>
          <p:cNvCxnSpPr>
            <a:cxnSpLocks/>
          </p:cNvCxnSpPr>
          <p:nvPr/>
        </p:nvCxnSpPr>
        <p:spPr>
          <a:xfrm flipH="1">
            <a:off x="4" y="5143500"/>
            <a:ext cx="1219199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59314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F56D52-667C-4E67-9038-A0BDFD8CCD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A3E72AC-0272-475A-BD25-2AB7AC1DEF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CFBFF2-9ECB-4CDD-87FA-9DD1F87BFD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CBF3A-D7FB-4B97-8FD5-6FFB20CB1E84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AC12B3-DAF5-4BA7-A3A6-D0284716DB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F171AE-4A11-4035-A072-9AC4053FFA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9D357-8067-4A1F-97B2-93C5160B78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0194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3A52E95-2F50-48D3-B00E-4C259644E7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050174" y="838199"/>
            <a:ext cx="2303626" cy="5338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617C9B-4E02-49C8-B6DF-65ED3C9903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838199"/>
            <a:ext cx="7734300" cy="53387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ECA10C-AC31-4D80-B78F-08E48CDCB7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CBF3A-D7FB-4B97-8FD5-6FFB20CB1E84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AAB5B7-F312-4BC9-A5D3-72E065D1B9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C2E489-5442-4698-B6E3-3421A97C2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9D357-8067-4A1F-97B2-93C5160B78D9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1F3A7E1-F157-4338-B7F7-9C0A2D60B7FF}"/>
              </a:ext>
            </a:extLst>
          </p:cNvPr>
          <p:cNvCxnSpPr>
            <a:cxnSpLocks/>
          </p:cNvCxnSpPr>
          <p:nvPr/>
        </p:nvCxnSpPr>
        <p:spPr>
          <a:xfrm>
            <a:off x="8811337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9732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D05B5E-C545-4763-BA47-4C2C0FCA51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A263F8-8E34-4910-BF7A-F1C5A99689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6E74E5-D20D-4AB7-8D98-F336CE0ECC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CBF3A-D7FB-4B97-8FD5-6FFB20CB1E84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9D23AA-8F22-4B09-8FAA-CD16E5D66C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E8A028-A0C8-45E7-915E-B83FF59C9F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9D357-8067-4A1F-97B2-93C5160B78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4422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69F01F-198D-4AAD-B4FB-AD3B44981A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38200"/>
            <a:ext cx="9438640" cy="4114800"/>
          </a:xfrm>
        </p:spPr>
        <p:txBody>
          <a:bodyPr anchor="t">
            <a:normAutofit/>
          </a:bodyPr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0BCC2B-311B-4FB6-B3A5-26F68055AE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5217160"/>
            <a:ext cx="9438640" cy="802640"/>
          </a:xfrm>
        </p:spPr>
        <p:txBody>
          <a:bodyPr anchor="b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9CB73D-2D6B-4FA6-89A4-DCC89F80E0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CBF3A-D7FB-4B97-8FD5-6FFB20CB1E84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A0C188-FF43-44C1-A005-679168D5F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CD1188-DA27-47B2-8176-31193EEC4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9D357-8067-4A1F-97B2-93C5160B78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1894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CB5A25-7E99-42A8-8D6D-648EFE2038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0501DC-62B7-42BD-A941-D34E92719C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11679"/>
            <a:ext cx="5181600" cy="41652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65C5C1-4FD4-4958-99A0-BDADECA336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011679"/>
            <a:ext cx="5181600" cy="41652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D1B234-5D54-44E5-B41D-B205AAF503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CBF3A-D7FB-4B97-8FD5-6FFB20CB1E84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67BCDB-6B96-45D6-B5E9-823A96EBD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239C5F-F16F-4AFD-98D1-FA3BB96AF2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9D357-8067-4A1F-97B2-93C5160B78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351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544C1F-0040-4BBF-81A6-FD2E30637B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79780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2894A7-1DA1-44C1-8ED0-7162794306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824035"/>
            <a:ext cx="4997132" cy="681040"/>
          </a:xfrm>
        </p:spPr>
        <p:txBody>
          <a:bodyPr anchor="b"/>
          <a:lstStyle>
            <a:lvl1pPr marL="0" indent="0">
              <a:buNone/>
              <a:defRPr sz="2400" b="1" i="0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9AB945-31E2-4B60-9076-CBB8F85949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4997132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771B3EA-2E84-4B8B-A104-81BD577424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55080" y="1824035"/>
            <a:ext cx="5000308" cy="681040"/>
          </a:xfrm>
        </p:spPr>
        <p:txBody>
          <a:bodyPr anchor="b"/>
          <a:lstStyle>
            <a:lvl1pPr marL="0" indent="0">
              <a:buNone/>
              <a:defRPr sz="2400" b="1" i="0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8511AB8-302C-476E-B80A-AA739911E30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55080" y="2505075"/>
            <a:ext cx="500030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8B47C29-FE34-4E6E-9921-78C54673AA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CBF3A-D7FB-4B97-8FD5-6FFB20CB1E84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CF6B420-A9CE-4BB6-A653-5C3ABC7D67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21DF8FE-1179-4798-B16D-AF1DFA266D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9D357-8067-4A1F-97B2-93C5160B78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2353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F66F1A-0A68-4048-808F-CD7A9F3B0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99592"/>
            <a:ext cx="10515600" cy="1573223"/>
          </a:xfrm>
        </p:spPr>
        <p:txBody>
          <a:bodyPr anchor="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8ACB3E6-5365-48F5-8D2A-0B002BA357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CBF3A-D7FB-4B97-8FD5-6FFB20CB1E84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7D8EE9-4D97-4B2F-8D38-41CB9EE77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2C5952-0A27-4FAB-A3FD-1200378767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9D357-8067-4A1F-97B2-93C5160B78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651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3D08427-909D-4679-9192-BC99557A7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CBF3A-D7FB-4B97-8FD5-6FFB20CB1E84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08E39A6-1E09-42B5-85B4-7E8B5AB2AE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938940-01DD-4C97-8649-E01C3B0EDF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9D357-8067-4A1F-97B2-93C5160B78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679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693B3D-D568-40B4-A73A-1C8EA9ABB0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691818" cy="17018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586EB3-917A-43B7-85BB-D00B5D2F07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4798" y="987425"/>
            <a:ext cx="5840589" cy="50323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7AC029-3BC1-4637-A7F9-BC786DC26A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372360"/>
            <a:ext cx="3691817" cy="349662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90B948-89C5-4AC5-B7A0-17136F5C5A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CBF3A-D7FB-4B97-8FD5-6FFB20CB1E84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A6C8C5-652F-46CB-BD26-E262B057FA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FB50CB-E91F-4B71-81F0-800F2B51A3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9D357-8067-4A1F-97B2-93C5160B78D9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B69B885-FDB8-4C62-A285-A0CDC49A6B0C}"/>
              </a:ext>
            </a:extLst>
          </p:cNvPr>
          <p:cNvCxnSpPr>
            <a:cxnSpLocks/>
          </p:cNvCxnSpPr>
          <p:nvPr/>
        </p:nvCxnSpPr>
        <p:spPr>
          <a:xfrm>
            <a:off x="5023202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35937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3F941E-6445-4840-81AE-104EF7A4F7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696652" cy="17018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3F8B866-E32B-4AE7-AEF3-6974AE3288F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786120" y="838200"/>
            <a:ext cx="5603238" cy="51815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2ABB7A-E157-499A-B224-C2313181F5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367280"/>
            <a:ext cx="3696652" cy="350170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C77283-E2B8-405E-BB6E-9F121140E5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CBF3A-D7FB-4B97-8FD5-6FFB20CB1E84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F21F05-EB94-417F-B19B-96FF3D9ECA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B7C3C7-B6DB-4064-8E66-9FB770C88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9D357-8067-4A1F-97B2-93C5160B78D9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1E233FA-220A-423F-907E-5F81526A28A0}"/>
              </a:ext>
            </a:extLst>
          </p:cNvPr>
          <p:cNvCxnSpPr>
            <a:cxnSpLocks/>
          </p:cNvCxnSpPr>
          <p:nvPr/>
        </p:nvCxnSpPr>
        <p:spPr>
          <a:xfrm>
            <a:off x="5023202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48433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D476A66-BE83-43F9-A28B-02DF7879AD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4990"/>
            <a:ext cx="10515600" cy="111681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D76E94-F276-4F0F-8DD9-B1F8A3198A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061469"/>
            <a:ext cx="10515600" cy="4114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AD964E-3A2E-4DB9-B96A-EDE144A47B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10425981" y="4687095"/>
            <a:ext cx="270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F6CCBF3A-D7FB-4B97-8FD5-6FFB20CB1E84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ACB382-EE11-430D-941A-DB76EEB7F2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1131161" y="1592957"/>
            <a:ext cx="297352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C562FE-ACD1-43F2-A3DE-5B11E10B7E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12296" y="6356350"/>
            <a:ext cx="5746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fld id="{3109D357-8067-4A1F-97B2-93C5160B78D9}" type="slidenum">
              <a:rPr lang="en-US" smtClean="0"/>
              <a:t>‹#›</a:t>
            </a:fld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EB34A3B-1FD5-48FF-9982-1E64C864C01D}"/>
              </a:ext>
            </a:extLst>
          </p:cNvPr>
          <p:cNvCxnSpPr>
            <a:cxnSpLocks/>
          </p:cNvCxnSpPr>
          <p:nvPr/>
        </p:nvCxnSpPr>
        <p:spPr>
          <a:xfrm flipH="1">
            <a:off x="4" y="1824111"/>
            <a:ext cx="1219199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0160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79" r:id="rId6"/>
    <p:sldLayoutId id="2147483675" r:id="rId7"/>
    <p:sldLayoutId id="2147483676" r:id="rId8"/>
    <p:sldLayoutId id="2147483677" r:id="rId9"/>
    <p:sldLayoutId id="2147483678" r:id="rId10"/>
    <p:sldLayoutId id="214748368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SzPct val="8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110000"/>
        </a:lnSpc>
        <a:spcBef>
          <a:spcPts val="500"/>
        </a:spcBef>
        <a:buSzPct val="80000"/>
        <a:buFont typeface="Goudy Old Style" panose="02020502050305020303" pitchFamily="18" charset="0"/>
        <a:buChar char="–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defTabSz="914400" rtl="0" eaLnBrk="1" latinLnBrk="0" hangingPunct="1">
        <a:lnSpc>
          <a:spcPct val="11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defTabSz="914400" rtl="0" eaLnBrk="1" latinLnBrk="0" hangingPunct="1">
        <a:lnSpc>
          <a:spcPct val="110000"/>
        </a:lnSpc>
        <a:spcBef>
          <a:spcPts val="500"/>
        </a:spcBef>
        <a:buSzPct val="80000"/>
        <a:buFont typeface="Goudy Old Style" panose="02020502050305020303" pitchFamily="18" charset="0"/>
        <a:buChar char="–"/>
        <a:defRPr sz="1400" i="1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lnSpc>
          <a:spcPct val="11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4E3A1DF-51EE-49BF-8A81-9D447BC462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413975-0BDC-5214-4A54-3618DE5D50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8739" y="1242061"/>
            <a:ext cx="3680458" cy="2613660"/>
          </a:xfrm>
        </p:spPr>
        <p:txBody>
          <a:bodyPr anchor="b">
            <a:normAutofit/>
          </a:bodyPr>
          <a:lstStyle/>
          <a:p>
            <a:pPr algn="ctr"/>
            <a:r>
              <a:rPr lang="ru-RU" sz="2800"/>
              <a:t>КазНУ им. аль Фараби</a:t>
            </a:r>
            <a:br>
              <a:rPr lang="ru-RU" sz="2800"/>
            </a:br>
            <a:r>
              <a:rPr lang="ru-RU" sz="2800"/>
              <a:t>исторический факультет кафедра истории Казахстана</a:t>
            </a:r>
            <a:endParaRPr lang="ru-KZ" sz="280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344792B-8A34-7F5E-CD19-394B17EC59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22100" y="4114800"/>
            <a:ext cx="3233737" cy="1861154"/>
          </a:xfrm>
        </p:spPr>
        <p:txBody>
          <a:bodyPr anchor="t">
            <a:normAutofit fontScale="92500" lnSpcReduction="20000"/>
          </a:bodyPr>
          <a:lstStyle/>
          <a:p>
            <a:pPr algn="ctr"/>
            <a:r>
              <a:rPr lang="ru-RU" dirty="0"/>
              <a:t>Удербаева С.К. </a:t>
            </a:r>
          </a:p>
          <a:p>
            <a:pPr algn="ctr"/>
            <a:r>
              <a:rPr lang="ru-RU" dirty="0"/>
              <a:t>Лекция по курсу «</a:t>
            </a:r>
            <a:r>
              <a:rPr lang="ru-RU" dirty="0" err="1"/>
              <a:t>Микроистория</a:t>
            </a:r>
            <a:r>
              <a:rPr lang="ru-RU" dirty="0"/>
              <a:t>» для магистрантов специальности «История (7M01601)».</a:t>
            </a:r>
            <a:endParaRPr lang="ru-KZ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C2FFC94-1F80-402F-B7DE-3E407ADB1E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30745" y="0"/>
            <a:ext cx="0" cy="685800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FE6BC4B-D532-3D9C-4206-1D996104D6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8934" y="838200"/>
            <a:ext cx="5132015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5141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1E4B54-A0A2-F37A-690E-49004E291F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Влияние </a:t>
            </a:r>
            <a:r>
              <a:rPr lang="ru-RU" dirty="0" err="1"/>
              <a:t>микроистории</a:t>
            </a:r>
            <a:r>
              <a:rPr lang="ru-RU" dirty="0"/>
              <a:t> на развитие исторической науки</a:t>
            </a:r>
            <a:endParaRPr lang="ru-KZ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D3009C5-4CA4-2044-D707-7C33AD6EEE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KZ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 начале XXI века </a:t>
            </a:r>
            <a:r>
              <a:rPr lang="ru-KZ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микроистория</a:t>
            </a:r>
            <a:r>
              <a:rPr lang="ru-KZ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как ис­сле­до­ва­тель­ское на­прав­ле­ние ока­зы­ва­ет су­ще­ст­вен­ное влия­ние на ми­ро­вую ис­то­рио­гра­фию, хо­тя всё ещё на­хо­дит­ся в ста­дии ста­нов­ле­ния.</a:t>
            </a:r>
            <a:endParaRPr lang="ru-RU" sz="2400" kern="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/>
            <a:r>
              <a:rPr lang="ru-RU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</a:t>
            </a:r>
            <a:r>
              <a:rPr lang="ru-KZ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ро­дол­жа­ют­ся</a:t>
            </a:r>
            <a:r>
              <a:rPr lang="ru-KZ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спо­ры во­круг ос­но­во­по­ла­гаю­щих те­зи­сов </a:t>
            </a:r>
            <a:r>
              <a:rPr lang="ru-KZ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микроистории</a:t>
            </a:r>
            <a:endParaRPr lang="ru-KZ" sz="2400" dirty="0"/>
          </a:p>
        </p:txBody>
      </p:sp>
    </p:spTree>
    <p:extLst>
      <p:ext uri="{BB962C8B-B14F-4D97-AF65-F5344CB8AC3E}">
        <p14:creationId xmlns:p14="http://schemas.microsoft.com/office/powerpoint/2010/main" val="29904803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5D3366B8-4843-F4E9-45F3-37BB0B8B3B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Microstoria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ne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veut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pas dire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regarder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des petites choses,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mais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regarder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petit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Микроистория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означает не разглядывание мелочей, а рассмотрение в подробностях»</a:t>
            </a:r>
            <a:endParaRPr lang="ru-KZ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7757CBE-665B-77D0-BD31-15D503BF0F4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/>
            <a:r>
              <a:rPr lang="ru-RU" dirty="0"/>
              <a:t>Джованни Леви</a:t>
            </a:r>
            <a:endParaRPr lang="ru-KZ" dirty="0"/>
          </a:p>
        </p:txBody>
      </p:sp>
    </p:spTree>
    <p:extLst>
      <p:ext uri="{BB962C8B-B14F-4D97-AF65-F5344CB8AC3E}">
        <p14:creationId xmlns:p14="http://schemas.microsoft.com/office/powerpoint/2010/main" val="31057216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9570EEFA-60A0-C0F7-6B65-DCD019A76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99592"/>
            <a:ext cx="10515600" cy="4693285"/>
          </a:xfrm>
        </p:spPr>
        <p:txBody>
          <a:bodyPr>
            <a:normAutofit/>
          </a:bodyPr>
          <a:lstStyle/>
          <a:p>
            <a:pPr algn="just"/>
            <a:r>
              <a:rPr lang="ru-RU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ru-KZ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Микроистория</a:t>
            </a:r>
            <a:r>
              <a:rPr lang="ru-KZ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от­ри­ца­ет раз­де­ле­ние на «ти­пич­ное» и «за­ко­но­мер­ное» в ис­то­рии, с од­ной сто­ро­ны, и «не­ти­пич­ное» и «слу­чай­ное» - с дру­гой. От­ка­зы­ва­ясь от све­де­ния ис­то­рического по­ля к на­бо­ру «ве­ду­щих </a:t>
            </a:r>
            <a:r>
              <a:rPr lang="ru-KZ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мак­ро­тен­ден­ций</a:t>
            </a:r>
            <a:r>
              <a:rPr lang="ru-KZ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», «средних по­ка­за­те­лей», «основных клас­сов», </a:t>
            </a:r>
            <a:r>
              <a:rPr lang="ru-KZ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мик­ро­ис­то­ри­ки</a:t>
            </a:r>
            <a:r>
              <a:rPr lang="ru-KZ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об­ра­ти­лись к то­му, что ра­нее ка­за­лось «не­важ­ным» и «вто­ро­сте­пен­ным» - к ка­зу­сам и «нор­маль­ным ис­клю­че­ни­ям», ис­то­рии со­ци­аль­ных ни­зов. В ра­бо­тах по </a:t>
            </a:r>
            <a:r>
              <a:rPr lang="ru-KZ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микроистории</a:t>
            </a:r>
            <a:r>
              <a:rPr lang="ru-KZ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«ма­лень­кий че­ло­век» пред­ста­ёт ак­тив­ным дей­ст­вую­щим ли­цом про­шло­го, имею­щим свой го­лос и реа­ли­зую­щим собственные жиз­нен­ные це­ли и стра­те­гии, уча­ст­вую­щим в фор­ми­ро­ва­нии об­щественных на­строе­ний и так или ина­че влияю­щим на власть. </a:t>
            </a:r>
            <a:r>
              <a:rPr lang="ru-KZ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Микроистория</a:t>
            </a:r>
            <a:r>
              <a:rPr lang="ru-KZ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вне­сла су­ще­ст­вен­ный вклад в изу­че­ние важ­ней­шей </a:t>
            </a:r>
            <a:r>
              <a:rPr lang="ru-KZ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мак­ро­про­бле­мы</a:t>
            </a:r>
            <a:r>
              <a:rPr lang="ru-KZ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 взаи­мо­от­но­ше­ния об­ще­ст­ва и вла­сти.</a:t>
            </a:r>
            <a:br>
              <a:rPr lang="ru-KZ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K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43110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8BE8E9-ACFD-E1A4-E92F-DA288EB5CF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99592"/>
            <a:ext cx="10515600" cy="5356963"/>
          </a:xfrm>
        </p:spPr>
        <p:txBody>
          <a:bodyPr>
            <a:normAutofit/>
          </a:bodyPr>
          <a:lstStyle/>
          <a:p>
            <a:pPr algn="just"/>
            <a:r>
              <a:rPr lang="ru-KZ" sz="28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Край­не важ­ным для </a:t>
            </a:r>
            <a:r>
              <a:rPr lang="ru-KZ" sz="28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микроистории</a:t>
            </a:r>
            <a:r>
              <a:rPr lang="ru-KZ" sz="28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яв­ля­ет­ся вы­бор объ­ек­та ис­сле­до­ва­ния. Ча­ще все­го эти­ми объ­ек­та­ми яв­ля­ют­ся хо­ро­шо от­ра­жён­ные в ис­точ­ни­ках ча­ст­ные слу­чаи, по­ступ­ки, си­туа­ции, био­гра­фии лю­дей, а так­же жиз­не­дея­тель­ность кол­лек­ти­вов и общ­но­стей. При этом для </a:t>
            </a:r>
            <a:r>
              <a:rPr lang="ru-KZ" sz="28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микроистории</a:t>
            </a:r>
            <a:r>
              <a:rPr lang="ru-KZ" sz="28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ха­рак­те­рен осо­бый ра­курс: она изу­ча­ет яв­ле­ние или со­ци­ум не «свер­ху», а «сни­зу» и «из­нут­ри». </a:t>
            </a:r>
            <a:r>
              <a:rPr lang="ru-KZ" sz="28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Микроисторию</a:t>
            </a:r>
            <a:r>
              <a:rPr lang="ru-KZ" sz="28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ин­те­ре­су­ет не ис­то­рия се­мьи, де­рев­ни или тру­до­во­го кол­лек­ти­ва, а то, что про­ис­хо­дит на уров­не свя­зей, от­но­ше­ний и про­цес­сов в се­мье, в де­рев­не, внут­ри тру­до­во­го кол­лек­ти­ва, с по­сле­дую­щим вы­хо­дом на бо­лее ши­ро­кий кон­текст. Та­кой под­ход род­нит </a:t>
            </a:r>
            <a:r>
              <a:rPr lang="ru-KZ" sz="28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микроисторию</a:t>
            </a:r>
            <a:r>
              <a:rPr lang="ru-KZ" sz="28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с ис­то­ри­ей по­все­днев­но­сти и </a:t>
            </a:r>
            <a:r>
              <a:rPr lang="ru-KZ" sz="28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ис­то­рич</a:t>
            </a:r>
            <a:r>
              <a:rPr lang="ru-RU" sz="28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еской</a:t>
            </a:r>
            <a:r>
              <a:rPr lang="ru-RU" sz="2800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KZ" sz="28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ан­тро­по­ло­ги­ей</a:t>
            </a:r>
            <a:r>
              <a:rPr lang="ru-RU" sz="28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br>
              <a:rPr lang="ru-KZ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KZ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71832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F41761-0E5F-5C72-9D5E-4A2A4432F1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99592"/>
            <a:ext cx="10515600" cy="5312718"/>
          </a:xfrm>
        </p:spPr>
        <p:txBody>
          <a:bodyPr>
            <a:normAutofit/>
          </a:bodyPr>
          <a:lstStyle/>
          <a:p>
            <a:pPr algn="just"/>
            <a:r>
              <a:rPr lang="ru-RU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	</a:t>
            </a:r>
            <a:r>
              <a:rPr lang="ru-KZ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Микроистория</a:t>
            </a:r>
            <a:r>
              <a:rPr lang="ru-KZ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 предъ­яв­ля­ет осо­бые тре­бо­ва­ния к ба­зе ис­точ­ни­ков, обу­слов­лен­ные не­об­хо­ди­мо­стью осу­ще­ст­в­ле­ния дву­еди­ной за­да­чи: де­таль­ной ре­кон­ст­рук­ции объ­ек­та ис­сле­до­ва­ния и кон­тек­ст­ной про­ра­бот­ки ма­те­риа­ла (без по­след­не­го не­воз­мо­жен вы­ход на мак­ро­уро­вень). Мик­ро­ис­сле­до­ва­ния пред­по­ла­га­ют по­сто­ян­ное со­от­не­се­ние по­лу­чен­ных ре­зуль­та­тов с со­ци­аль­ным и ин­сти­ту­цио­наль­ным кон­тек­стом, ис­поль­зо­ва­ние ком­плекс­но­го под­хо­да. Ис­то­рик то вы­хо­дит за гра­ни­цы объ­ек­та мик­ро­ис­сле­до­ва­ния, то воз­вра­ща­ет­ся на­зад, дей­ст­вуя по прин­ци­пу «чел­но­ка». Ме­то­ди­ки мик­ро­ана­ли­за по­сто­ян­но со­вер­шен­ст­ву­ют­ся, вби­рая в се­бя дос­ти­же­ния смеж­ных на­прав­ле­ний и гу­ма­ни­тар­ных дис­ци­п­лин. Ус­пеш­но при­ме­ня­ют­ся ме­то­ды фраг­мен­та­ции объ­ек­та ис­сле­до­ва­ния и ре­кон­ст­рук­ции по со­хра­нив­шим­ся ми­ниа­тю­рам, дис­кур­сив­ный под­ход, </a:t>
            </a:r>
            <a:r>
              <a:rPr lang="ru-KZ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case</a:t>
            </a:r>
            <a:r>
              <a:rPr lang="ru-KZ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KZ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studies</a:t>
            </a:r>
            <a:r>
              <a:rPr lang="ru-KZ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«уст­ная ис­то­рия» и др.</a:t>
            </a:r>
            <a:endParaRPr lang="ru-KZ" sz="2400" dirty="0"/>
          </a:p>
        </p:txBody>
      </p:sp>
    </p:spTree>
    <p:extLst>
      <p:ext uri="{BB962C8B-B14F-4D97-AF65-F5344CB8AC3E}">
        <p14:creationId xmlns:p14="http://schemas.microsoft.com/office/powerpoint/2010/main" val="4473307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EBDD474E-D3C5-BBCE-31B6-596938E5D4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ЛИТЕРАТУРА</a:t>
            </a:r>
            <a:endParaRPr lang="ru-KZ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9C25EC0-95F6-45F1-2BE1-259F7BB86F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Микроистория</a:t>
            </a:r>
            <a:r>
              <a:rPr lang="ru-RU" sz="18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//Энциклопедия Всемирная история//Режим доступа: </a:t>
            </a:r>
            <a:r>
              <a:rPr lang="en-US" sz="18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URL</a:t>
            </a:r>
            <a:r>
              <a:rPr lang="en-US" sz="1800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https://w.histrf.ru/articles/article/show/mikroistoriia</a:t>
            </a:r>
            <a:endParaRPr lang="ru-KZ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28600">
              <a:lnSpc>
                <a:spcPct val="107000"/>
              </a:lnSpc>
              <a:spcAft>
                <a:spcPts val="800"/>
              </a:spcAft>
            </a:pPr>
            <a:r>
              <a:rPr lang="ru-KZ" sz="18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Ме­дик Х. </a:t>
            </a:r>
            <a:r>
              <a:rPr lang="ru-KZ" sz="18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Мик­ро­ис­то­рия</a:t>
            </a:r>
            <a:r>
              <a:rPr lang="ru-KZ" sz="18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// </a:t>
            </a:r>
            <a:r>
              <a:rPr lang="ru-KZ" sz="18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Thesis</a:t>
            </a:r>
            <a:r>
              <a:rPr lang="ru-KZ" sz="18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Тео­рия и ис­то­рия эко­но­ми­че­ских и со­ци­аль­ных ин­сти­ту­тов и сис­тем. Аль­ма­нах. М., 1994. Т. 2. </a:t>
            </a:r>
            <a:r>
              <a:rPr lang="ru-KZ" sz="18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Вып</a:t>
            </a:r>
            <a:r>
              <a:rPr lang="ru-KZ" sz="18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4</a:t>
            </a:r>
            <a:r>
              <a:rPr lang="ru-RU" sz="18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KZ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28600">
              <a:lnSpc>
                <a:spcPct val="107000"/>
              </a:lnSpc>
              <a:spcAft>
                <a:spcPts val="800"/>
              </a:spcAft>
            </a:pPr>
            <a:r>
              <a:rPr lang="ru-KZ" sz="18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Ис­то­рик в по­ис­ке: Мик­ро- и </a:t>
            </a:r>
            <a:r>
              <a:rPr lang="ru-KZ" sz="18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мак­ро­под­хо­ды</a:t>
            </a:r>
            <a:r>
              <a:rPr lang="ru-KZ" sz="18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к изу­че­нию про­шло­го. М., 1999</a:t>
            </a:r>
            <a:r>
              <a:rPr lang="ru-RU" sz="18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KZ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28600">
              <a:lnSpc>
                <a:spcPct val="107000"/>
              </a:lnSpc>
              <a:spcAft>
                <a:spcPts val="800"/>
              </a:spcAft>
            </a:pPr>
            <a:r>
              <a:rPr lang="ru-KZ" sz="18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Гинз­бург К. Сыр и чер­ви. Кар­ти­на ми­ра од­но­го мель­ни­ка, жив­ше­го в XVI в. М., 2000</a:t>
            </a:r>
            <a:r>
              <a:rPr lang="ru-RU" sz="18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KZ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28600">
              <a:lnSpc>
                <a:spcPct val="107000"/>
              </a:lnSpc>
              <a:spcAft>
                <a:spcPts val="800"/>
              </a:spcAft>
            </a:pPr>
            <a:r>
              <a:rPr lang="ru-KZ" sz="18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Жу­рав­лев С.В. «Ма­лень­кие лю­ди» и «боль­шая ис­то­рия»: Ино­стран­цы мо­с­ков­ско­го Элек­тро­за­во­да в со­вет­ском об­ще­ст­ве 1920-30-х гг. М., 2000</a:t>
            </a:r>
            <a:r>
              <a:rPr lang="ru-RU" sz="18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KZ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28600">
              <a:lnSpc>
                <a:spcPct val="107000"/>
              </a:lnSpc>
              <a:spcAft>
                <a:spcPts val="800"/>
              </a:spcAft>
            </a:pPr>
            <a:r>
              <a:rPr lang="ru-KZ" sz="18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Про­шлое - круп­ным пла­ном: со­вре­мен­ные ис­сле­до­ва­ния по </a:t>
            </a:r>
            <a:r>
              <a:rPr lang="ru-KZ" sz="18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мик­ро­ис­то­рии</a:t>
            </a:r>
            <a:r>
              <a:rPr lang="ru-KZ" sz="18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/ Под ред. М. Кро­ма, Т. </a:t>
            </a:r>
            <a:r>
              <a:rPr lang="ru-KZ" sz="18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Зо­кол­ла</a:t>
            </a:r>
            <a:r>
              <a:rPr lang="ru-KZ" sz="18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Ю. </a:t>
            </a:r>
            <a:r>
              <a:rPr lang="ru-KZ" sz="18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Шлюм­бо­ма</a:t>
            </a:r>
            <a:r>
              <a:rPr lang="ru-KZ" sz="18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СПб., 2003.</a:t>
            </a:r>
            <a:endParaRPr lang="ru-KZ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KZ" dirty="0"/>
          </a:p>
        </p:txBody>
      </p:sp>
    </p:spTree>
    <p:extLst>
      <p:ext uri="{BB962C8B-B14F-4D97-AF65-F5344CB8AC3E}">
        <p14:creationId xmlns:p14="http://schemas.microsoft.com/office/powerpoint/2010/main" val="28534102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D43534-7B26-501C-BCF9-25B52A05A3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Вопросы для проверки знаний:</a:t>
            </a:r>
            <a:endParaRPr lang="ru-KZ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82213FA-6149-A82C-7C12-8A3AD40141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1.Историография темы.</a:t>
            </a:r>
          </a:p>
          <a:p>
            <a:r>
              <a:rPr lang="ru-RU" dirty="0"/>
              <a:t>2. Что стало причиной возникновения </a:t>
            </a:r>
            <a:r>
              <a:rPr lang="ru-RU" dirty="0" err="1"/>
              <a:t>микроистории</a:t>
            </a:r>
            <a:r>
              <a:rPr lang="ru-RU" dirty="0"/>
              <a:t> как отдельного научного направления?</a:t>
            </a:r>
          </a:p>
          <a:p>
            <a:r>
              <a:rPr lang="ru-RU" dirty="0"/>
              <a:t>3. Что такое социальная история?</a:t>
            </a:r>
          </a:p>
          <a:p>
            <a:endParaRPr lang="ru-RU" dirty="0"/>
          </a:p>
          <a:p>
            <a:endParaRPr lang="ru-KZ" dirty="0"/>
          </a:p>
        </p:txBody>
      </p:sp>
    </p:spTree>
    <p:extLst>
      <p:ext uri="{BB962C8B-B14F-4D97-AF65-F5344CB8AC3E}">
        <p14:creationId xmlns:p14="http://schemas.microsoft.com/office/powerpoint/2010/main" val="18173830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67D4CD-2007-8CC3-943C-26B8C33F4E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Лекция 1.</a:t>
            </a:r>
            <a:endParaRPr lang="ru-KZ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EF9157-660F-3302-57E4-46B23862DD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000" dirty="0"/>
              <a:t>Что такое </a:t>
            </a:r>
            <a:r>
              <a:rPr lang="ru-RU" sz="4000" dirty="0" err="1"/>
              <a:t>микроистория</a:t>
            </a:r>
            <a:r>
              <a:rPr lang="ru-RU" sz="4000" dirty="0"/>
              <a:t>?</a:t>
            </a:r>
            <a:endParaRPr lang="ru-KZ" sz="4000" dirty="0"/>
          </a:p>
        </p:txBody>
      </p:sp>
    </p:spTree>
    <p:extLst>
      <p:ext uri="{BB962C8B-B14F-4D97-AF65-F5344CB8AC3E}">
        <p14:creationId xmlns:p14="http://schemas.microsoft.com/office/powerpoint/2010/main" val="9589285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CD35D7-B1B4-5AB8-2658-BB9587E85C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57008" y="589935"/>
            <a:ext cx="8816632" cy="943897"/>
          </a:xfrm>
        </p:spPr>
        <p:txBody>
          <a:bodyPr/>
          <a:lstStyle/>
          <a:p>
            <a:pPr algn="ctr"/>
            <a:r>
              <a:rPr lang="ru-RU" dirty="0" err="1"/>
              <a:t>Микроистория</a:t>
            </a:r>
            <a:endParaRPr lang="ru-KZ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9A226A6-793E-7828-2005-0348866FCA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57008" y="1755058"/>
            <a:ext cx="8816632" cy="4711782"/>
          </a:xfrm>
        </p:spPr>
        <p:txBody>
          <a:bodyPr>
            <a:noAutofit/>
          </a:bodyPr>
          <a:lstStyle/>
          <a:p>
            <a:pPr algn="just"/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Микроистория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направление в исторической науке, изучающее сущностные характеристики прошлого через детальную реконструкцию его микроструктур (изучение «большого в малом»).  В качестве самостоятельного исследовательского направления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микроистория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начала оформляться в 1960-1970-х годах. </a:t>
            </a:r>
            <a:endParaRPr lang="ru-KZ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99000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358E28-7C8A-C952-2102-052A721BC1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Р</a:t>
            </a:r>
            <a:r>
              <a:rPr lang="ru-KZ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о­до­на­чаль­ни­ки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микроистории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KZ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ru-KZ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1FAC378-58CE-404C-B9EF-309CE45AC3CE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ru-RU" sz="32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ru-KZ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</a:t>
            </a:r>
            <a:r>
              <a:rPr lang="ru-RU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арло</a:t>
            </a:r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KZ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 Гинз­бург</a:t>
            </a:r>
            <a:r>
              <a:rPr lang="ru-RU" sz="3200" b="0" i="0" dirty="0">
                <a:solidFill>
                  <a:srgbClr val="23232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– итальянский историк</a:t>
            </a:r>
            <a:endParaRPr lang="ru-KZ" sz="3200" dirty="0"/>
          </a:p>
        </p:txBody>
      </p:sp>
      <p:pic>
        <p:nvPicPr>
          <p:cNvPr id="1026" name="Picture 2" descr="Даже искажая реальность, память оставляет следы – «Холод»">
            <a:extLst>
              <a:ext uri="{FF2B5EF4-FFF2-40B4-BE49-F238E27FC236}">
                <a16:creationId xmlns:a16="http://schemas.microsoft.com/office/drawing/2014/main" id="{D434C7B9-752C-4A57-6B1F-5CA03CE3D6FA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55" b="3755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73650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869B7F-FF08-C2D5-346A-9F99135040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Ро­до­на­чаль­ни­ки </a:t>
            </a:r>
            <a:r>
              <a:rPr lang="ru-RU" dirty="0" err="1"/>
              <a:t>микроистории</a:t>
            </a:r>
            <a:r>
              <a:rPr lang="ru-RU" dirty="0"/>
              <a:t> </a:t>
            </a:r>
            <a:endParaRPr lang="ru-KZ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01E35C3-F1DF-D258-E53A-1CCCB0A50CEC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8433" b="18433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F96974B0-3196-3A6C-4EFB-11F7EC4F3C6C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sz="4400" b="0" i="0" dirty="0">
                <a:solidFill>
                  <a:srgbClr val="23232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Джованни Леви – итальянский историк, почетный профессор Университета Ка’ </a:t>
            </a:r>
            <a:r>
              <a:rPr lang="ru-RU" sz="4400" b="0" i="0" dirty="0" err="1">
                <a:solidFill>
                  <a:srgbClr val="23232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Фоскари</a:t>
            </a:r>
            <a:r>
              <a:rPr lang="ru-RU" sz="4400" b="0" i="0" dirty="0">
                <a:solidFill>
                  <a:srgbClr val="23232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KZ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99973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BCBD19-A914-36FF-74AD-5D97FF7E8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Р</a:t>
            </a:r>
            <a:r>
              <a:rPr lang="ru-KZ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о­до­на­чаль­ни­ки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микроистории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ru-KZ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11B212A-05E6-E1F1-881C-DE411B45A2FF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3200" dirty="0"/>
              <a:t>Карло Пони</a:t>
            </a:r>
            <a:r>
              <a:rPr lang="ru-RU" sz="3200" b="0" i="0" dirty="0">
                <a:solidFill>
                  <a:srgbClr val="23232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–</a:t>
            </a:r>
          </a:p>
          <a:p>
            <a:r>
              <a:rPr lang="ru-RU" sz="3200" b="0" i="0" dirty="0">
                <a:solidFill>
                  <a:srgbClr val="23232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итальянский историк</a:t>
            </a:r>
            <a:r>
              <a:rPr lang="ru-RU" sz="3200" dirty="0"/>
              <a:t> </a:t>
            </a:r>
            <a:endParaRPr lang="ru-KZ" sz="3200" dirty="0"/>
          </a:p>
        </p:txBody>
      </p:sp>
      <p:pic>
        <p:nvPicPr>
          <p:cNvPr id="3074" name="Picture 2" descr="Lutto in Ateneo. E' scomparso il prof. Carlo Poni — UniboMagazine">
            <a:extLst>
              <a:ext uri="{FF2B5EF4-FFF2-40B4-BE49-F238E27FC236}">
                <a16:creationId xmlns:a16="http://schemas.microsoft.com/office/drawing/2014/main" id="{62264432-1DFC-43B5-6B6A-7E1EFA924B6F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26" r="14026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89854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FAFC2C-C989-4E45-22FD-4ED033CFDF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Ключевую роль в развитии </a:t>
            </a:r>
            <a:r>
              <a:rPr lang="ru-RU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микроистории</a:t>
            </a:r>
            <a:r>
              <a:rPr lang="ru-RU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сыграл  </a:t>
            </a:r>
            <a:r>
              <a:rPr lang="ru-KZ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журнал «</a:t>
            </a:r>
            <a:r>
              <a:rPr lang="ru-KZ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Quaderni</a:t>
            </a:r>
            <a:r>
              <a:rPr lang="ru-KZ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KZ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Storici</a:t>
            </a:r>
            <a:r>
              <a:rPr lang="ru-KZ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»</a:t>
            </a:r>
            <a:endParaRPr lang="ru-KZ" sz="2400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C6E0022-A540-858C-B223-61632F2167C3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1981 года журнал стал выпускать серию книг по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микроистории</a:t>
            </a:r>
            <a:endParaRPr lang="ru-K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Изображение выглядит как текст, в позе, человек, стоит&#10;&#10;Автоматически созданное описание">
            <a:extLst>
              <a:ext uri="{FF2B5EF4-FFF2-40B4-BE49-F238E27FC236}">
                <a16:creationId xmlns:a16="http://schemas.microsoft.com/office/drawing/2014/main" id="{BB129E46-2FBD-FC8F-C3BA-622D43B35797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38" b="19638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496693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B894CA88-DCAD-E2B3-F7D2-2D1E41ADF2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Причины возникновения </a:t>
            </a:r>
            <a:r>
              <a:rPr lang="ru-RU" dirty="0" err="1"/>
              <a:t>микроистории</a:t>
            </a:r>
            <a:endParaRPr lang="ru-KZ" dirty="0"/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AF40BEF-1D98-3F91-4231-85E652BC5E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KZ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Воз­ник­но­ве­ние </a:t>
            </a:r>
            <a:r>
              <a:rPr lang="ru-KZ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микроистории</a:t>
            </a:r>
            <a:r>
              <a:rPr lang="ru-KZ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 бы­ло обу­слов­ле­но не­удов­ле­тво­рён­но­стью ис­сле­до­ва­те­лей со­стоя­ни­ем тра­диционной ис­то­рической нау­ки. Сто­рон­ни­ки </a:t>
            </a:r>
            <a:r>
              <a:rPr lang="ru-KZ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микроистории</a:t>
            </a:r>
            <a:r>
              <a:rPr lang="ru-KZ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 вы­сту­па­ли про­тив кон­цеп­ций пре­до­пре­де­лён­но­сти ис­то­рического раз­ви­тия с по­зи­ций про­грес­са и мо­дер­ни­за­ции западного тол­ка, за­си­лья </a:t>
            </a:r>
            <a:r>
              <a:rPr lang="ru-KZ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мак­ро­под­хо­дов</a:t>
            </a:r>
            <a:r>
              <a:rPr lang="ru-KZ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вед­ших, по их мне­нию, к уни­фи­ка­ции и фор­ма­ли­за­ции про­шло­го, а так­же про­тив при­выч­ной ори­ен­та­ции ис­сле­до­ва­те­лей на изу­че­ние ис­то­рии вла­сти, её ин­сти­ту­тов, элит, со­ци­аль­ных струк­тур и прочего в ущерб ис­то­рии об­ще­ст­ва как та­ко­во­го.</a:t>
            </a:r>
            <a:endParaRPr lang="ru-KZ" sz="2400" dirty="0"/>
          </a:p>
        </p:txBody>
      </p:sp>
    </p:spTree>
    <p:extLst>
      <p:ext uri="{BB962C8B-B14F-4D97-AF65-F5344CB8AC3E}">
        <p14:creationId xmlns:p14="http://schemas.microsoft.com/office/powerpoint/2010/main" val="37728188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>
            <a:extLst>
              <a:ext uri="{FF2B5EF4-FFF2-40B4-BE49-F238E27FC236}">
                <a16:creationId xmlns:a16="http://schemas.microsoft.com/office/drawing/2014/main" id="{F31184E2-70EC-049C-A05E-FE29EB9BD7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KZ" sz="28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ка­че­ст­ве аль­тер­на­ти­вы </a:t>
            </a:r>
            <a:r>
              <a:rPr lang="ru-KZ" sz="28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мик­ро­ис­то­ри­ки</a:t>
            </a:r>
            <a:r>
              <a:rPr lang="ru-KZ" sz="28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пред­ла­га­ли дви­гать­ся од­но­вре­мен­но «вширь» (за счёт вклю­че­ния в ис­сле­до­ва­тель­ское по­ле но­вых тем и объ­ек­тов) и «вглубь», по­сколь­ку сме­на при­выч­но­го ра­кур­са и мас­шта­ба по­зво­ля­ла, с их точ­ки зре­ния, бо­лее тон­ко ос­мыс­лить ис­то­рическую ре­аль­ность, её скры­тые ме­ха­низ­мы и при­чин­но-след­ст­вен­ные свя­зи.</a:t>
            </a:r>
            <a:endParaRPr lang="ru-KZ" sz="28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KZ" dirty="0"/>
          </a:p>
        </p:txBody>
      </p:sp>
    </p:spTree>
    <p:extLst>
      <p:ext uri="{BB962C8B-B14F-4D97-AF65-F5344CB8AC3E}">
        <p14:creationId xmlns:p14="http://schemas.microsoft.com/office/powerpoint/2010/main" val="1576360003"/>
      </p:ext>
    </p:extLst>
  </p:cSld>
  <p:clrMapOvr>
    <a:masterClrMapping/>
  </p:clrMapOvr>
</p:sld>
</file>

<file path=ppt/theme/theme1.xml><?xml version="1.0" encoding="utf-8"?>
<a:theme xmlns:a="http://schemas.openxmlformats.org/drawingml/2006/main" name="ArchwayVTI">
  <a:themeElements>
    <a:clrScheme name="Custom 1">
      <a:dk1>
        <a:sysClr val="windowText" lastClr="000000"/>
      </a:dk1>
      <a:lt1>
        <a:sysClr val="window" lastClr="FFFFFF"/>
      </a:lt1>
      <a:dk2>
        <a:srgbClr val="2E3A3C"/>
      </a:dk2>
      <a:lt2>
        <a:srgbClr val="EDE9E7"/>
      </a:lt2>
      <a:accent1>
        <a:srgbClr val="898470"/>
      </a:accent1>
      <a:accent2>
        <a:srgbClr val="7A8773"/>
      </a:accent2>
      <a:accent3>
        <a:srgbClr val="8C845E"/>
      </a:accent3>
      <a:accent4>
        <a:srgbClr val="9F7E56"/>
      </a:accent4>
      <a:accent5>
        <a:srgbClr val="9B7E69"/>
      </a:accent5>
      <a:accent6>
        <a:srgbClr val="AA7862"/>
      </a:accent6>
      <a:hlink>
        <a:srgbClr val="7A8773"/>
      </a:hlink>
      <a:folHlink>
        <a:srgbClr val="9F7E56"/>
      </a:folHlink>
    </a:clrScheme>
    <a:fontScheme name="Archway">
      <a:majorFont>
        <a:latin typeface="Felix Titling"/>
        <a:ea typeface=""/>
        <a:cs typeface=""/>
      </a:majorFont>
      <a:minorFont>
        <a:latin typeface="Goudy Old Styl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rchwayVTI" id="{309F1D27-9968-4F93-BA7C-3666A757FD2E}" vid="{76D8E8FD-8787-4E56-A14A-C28BF58ABEE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2385</Words>
  <Application>Microsoft Office PowerPoint</Application>
  <PresentationFormat>Широкоэкранный</PresentationFormat>
  <Paragraphs>42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Arial</vt:lpstr>
      <vt:lpstr>Calibri</vt:lpstr>
      <vt:lpstr>Felix Titling</vt:lpstr>
      <vt:lpstr>Goudy Old Style</vt:lpstr>
      <vt:lpstr>Times New Roman</vt:lpstr>
      <vt:lpstr>ArchwayVTI</vt:lpstr>
      <vt:lpstr>КазНУ им. аль Фараби исторический факультет кафедра истории Казахстана</vt:lpstr>
      <vt:lpstr>Лекция 1.</vt:lpstr>
      <vt:lpstr>Микроистория</vt:lpstr>
      <vt:lpstr>Ро­до­на­чаль­ни­ки микроистории  </vt:lpstr>
      <vt:lpstr>Ро­до­на­чаль­ни­ки микроистории </vt:lpstr>
      <vt:lpstr>Ро­до­на­чаль­ни­ки микроистории </vt:lpstr>
      <vt:lpstr>Ключевую роль в развитии микроистории сыграл  журнал «Quaderni Storici»</vt:lpstr>
      <vt:lpstr>Причины возникновения микроистории</vt:lpstr>
      <vt:lpstr>Презентация PowerPoint</vt:lpstr>
      <vt:lpstr>Влияние микроистории на развитие исторической науки</vt:lpstr>
      <vt:lpstr>«Microstoria ne veut pas dire regarder des petites choses, mais regarder petit».   «Микроистория означает не разглядывание мелочей, а рассмотрение в подробностях»</vt:lpstr>
      <vt:lpstr> Микроистория от­ри­ца­ет раз­де­ле­ние на «ти­пич­ное» и «за­ко­но­мер­ное» в ис­то­рии, с од­ной сто­ро­ны, и «не­ти­пич­ное» и «слу­чай­ное» - с дру­гой. От­ка­зы­ва­ясь от све­де­ния ис­то­рического по­ля к на­бо­ру «ве­ду­щих мак­ро­тен­ден­ций», «средних по­ка­за­те­лей», «основных клас­сов», мик­ро­ис­то­ри­ки об­ра­ти­лись к то­му, что ра­нее ка­за­лось «не­важ­ным» и «вто­ро­сте­пен­ным» - к ка­зу­сам и «нор­маль­ным ис­клю­че­ни­ям», ис­то­рии со­ци­аль­ных ни­зов. В ра­бо­тах по микроистории «ма­лень­кий че­ло­век» пред­ста­ёт ак­тив­ным дей­ст­вую­щим ли­цом про­шло­го, имею­щим свой го­лос и реа­ли­зую­щим собственные жиз­нен­ные це­ли и стра­те­гии, уча­ст­вую­щим в фор­ми­ро­ва­нии об­щественных на­строе­ний и так или ина­че влияю­щим на власть. Микроистория вне­сла су­ще­ст­вен­ный вклад в изу­че­ние важ­ней­шей мак­ро­про­бле­мы - взаи­мо­от­но­ше­ния об­ще­ст­ва и вла­сти. </vt:lpstr>
      <vt:lpstr>Край­не важ­ным для микроистории яв­ля­ет­ся вы­бор объ­ек­та ис­сле­до­ва­ния. Ча­ще все­го эти­ми объ­ек­та­ми яв­ля­ют­ся хо­ро­шо от­ра­жён­ные в ис­точ­ни­ках ча­ст­ные слу­чаи, по­ступ­ки, си­туа­ции, био­гра­фии лю­дей, а так­же жиз­не­дея­тель­ность кол­лек­ти­вов и общ­но­стей. При этом для микроистории ха­рак­те­рен осо­бый ра­курс: она изу­ча­ет яв­ле­ние или со­ци­ум не «свер­ху», а «сни­зу» и «из­нут­ри». Микроисторию ин­те­ре­су­ет не ис­то­рия се­мьи, де­рев­ни или тру­до­во­го кол­лек­ти­ва, а то, что про­ис­хо­дит на уров­не свя­зей, от­но­ше­ний и про­цес­сов в се­мье, в де­рев­не, внут­ри тру­до­во­го кол­лек­ти­ва, с по­сле­дую­щим вы­хо­дом на бо­лее ши­ро­кий кон­текст. Та­кой под­ход род­нит микроисторию с ис­то­ри­ей по­все­днев­но­сти и ис­то­рической  ан­тро­по­ло­ги­ей. </vt:lpstr>
      <vt:lpstr> Микроистория предъ­яв­ля­ет осо­бые тре­бо­ва­ния к ба­зе ис­точ­ни­ков, обу­слов­лен­ные не­об­хо­ди­мо­стью осу­ще­ст­в­ле­ния дву­еди­ной за­да­чи: де­таль­ной ре­кон­ст­рук­ции объ­ек­та ис­сле­до­ва­ния и кон­тек­ст­ной про­ра­бот­ки ма­те­риа­ла (без по­след­не­го не­воз­мо­жен вы­ход на мак­ро­уро­вень). Мик­ро­ис­сле­до­ва­ния пред­по­ла­га­ют по­сто­ян­ное со­от­не­се­ние по­лу­чен­ных ре­зуль­та­тов с со­ци­аль­ным и ин­сти­ту­цио­наль­ным кон­тек­стом, ис­поль­зо­ва­ние ком­плекс­но­го под­хо­да. Ис­то­рик то вы­хо­дит за гра­ни­цы объ­ек­та мик­ро­ис­сле­до­ва­ния, то воз­вра­ща­ет­ся на­зад, дей­ст­вуя по прин­ци­пу «чел­но­ка». Ме­то­ди­ки мик­ро­ана­ли­за по­сто­ян­но со­вер­шен­ст­ву­ют­ся, вби­рая в се­бя дос­ти­же­ния смеж­ных на­прав­ле­ний и гу­ма­ни­тар­ных дис­ци­п­лин. Ус­пеш­но при­ме­ня­ют­ся ме­то­ды фраг­мен­та­ции объ­ек­та ис­сле­до­ва­ния и ре­кон­ст­рук­ции по со­хра­нив­шим­ся ми­ниа­тю­рам, дис­кур­сив­ный под­ход, case studies, «уст­ная ис­то­рия» и др.</vt:lpstr>
      <vt:lpstr>ЛИТЕРАТУРА</vt:lpstr>
      <vt:lpstr>Вопросы для проверки знаний: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КазНУ им. аль Фараби исторический факультет кафедра истории Казахстана</dc:title>
  <dc:creator>Удербаева Сауле</dc:creator>
  <cp:lastModifiedBy>Удербаева Сауле</cp:lastModifiedBy>
  <cp:revision>6</cp:revision>
  <dcterms:created xsi:type="dcterms:W3CDTF">2023-10-31T02:40:50Z</dcterms:created>
  <dcterms:modified xsi:type="dcterms:W3CDTF">2023-10-31T13:30:57Z</dcterms:modified>
</cp:coreProperties>
</file>